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34"/>
  </p:handoutMasterIdLst>
  <p:sldIdLst>
    <p:sldId id="256" r:id="rId2"/>
    <p:sldId id="317" r:id="rId3"/>
    <p:sldId id="307" r:id="rId4"/>
    <p:sldId id="318" r:id="rId5"/>
    <p:sldId id="338" r:id="rId6"/>
    <p:sldId id="339" r:id="rId7"/>
    <p:sldId id="319" r:id="rId8"/>
    <p:sldId id="352" r:id="rId9"/>
    <p:sldId id="348" r:id="rId10"/>
    <p:sldId id="335" r:id="rId11"/>
    <p:sldId id="321" r:id="rId12"/>
    <p:sldId id="340" r:id="rId13"/>
    <p:sldId id="343" r:id="rId14"/>
    <p:sldId id="341" r:id="rId15"/>
    <p:sldId id="342" r:id="rId16"/>
    <p:sldId id="349" r:id="rId17"/>
    <p:sldId id="320" r:id="rId18"/>
    <p:sldId id="345" r:id="rId19"/>
    <p:sldId id="353" r:id="rId20"/>
    <p:sldId id="322" r:id="rId21"/>
    <p:sldId id="323" r:id="rId22"/>
    <p:sldId id="324" r:id="rId23"/>
    <p:sldId id="325" r:id="rId24"/>
    <p:sldId id="327" r:id="rId25"/>
    <p:sldId id="344" r:id="rId26"/>
    <p:sldId id="326" r:id="rId27"/>
    <p:sldId id="328" r:id="rId28"/>
    <p:sldId id="346" r:id="rId29"/>
    <p:sldId id="350" r:id="rId30"/>
    <p:sldId id="347" r:id="rId31"/>
    <p:sldId id="351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17667"/>
    <a:srgbClr val="CC0000"/>
    <a:srgbClr val="006600"/>
    <a:srgbClr val="01766A"/>
    <a:srgbClr val="01766B"/>
    <a:srgbClr val="017664"/>
    <a:srgbClr val="017669"/>
    <a:srgbClr val="01766D"/>
    <a:srgbClr val="017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 autoAdjust="0"/>
    <p:restoredTop sz="94660"/>
  </p:normalViewPr>
  <p:slideViewPr>
    <p:cSldViewPr>
      <p:cViewPr varScale="1">
        <p:scale>
          <a:sx n="92" d="100"/>
          <a:sy n="92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828A0-D640-4C4D-8318-523D1C62386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A0CAE-F54F-4A73-9A39-6CF7DD88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3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5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Autofit/>
          </a:bodyPr>
          <a:lstStyle>
            <a:lvl1pPr>
              <a:defRPr sz="3600">
                <a:latin typeface="SILPAKORN70yr" panose="02000500000000020004" pitchFamily="2" charset="-34"/>
                <a:cs typeface="SILPAKORN70yr" panose="02000500000000020004" pitchFamily="2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/>
          <a:lstStyle>
            <a:lvl1pPr>
              <a:defRPr sz="28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 sz="2400"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  <a:endParaRPr lang="en-US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-1618" y="-10493"/>
            <a:ext cx="1031219" cy="6898433"/>
            <a:chOff x="-1618" y="-10493"/>
            <a:chExt cx="1031219" cy="6898433"/>
          </a:xfrm>
        </p:grpSpPr>
        <p:pic>
          <p:nvPicPr>
            <p:cNvPr id="8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7" t="7591" r="41751" b="10447"/>
            <a:stretch/>
          </p:blipFill>
          <p:spPr bwMode="auto">
            <a:xfrm>
              <a:off x="-1618" y="-10493"/>
              <a:ext cx="1031219" cy="2647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สี่เหลี่ยมผืนผ้า 8"/>
            <p:cNvSpPr/>
            <p:nvPr/>
          </p:nvSpPr>
          <p:spPr>
            <a:xfrm>
              <a:off x="1" y="2550770"/>
              <a:ext cx="1029600" cy="458115"/>
            </a:xfrm>
            <a:prstGeom prst="rect">
              <a:avLst/>
            </a:prstGeom>
            <a:solidFill>
              <a:srgbClr val="0DAF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-1618" y="2783940"/>
              <a:ext cx="1031219" cy="4104000"/>
            </a:xfrm>
            <a:prstGeom prst="rect">
              <a:avLst/>
            </a:prstGeom>
            <a:solidFill>
              <a:srgbClr val="017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8"/>
            <a:stretch/>
          </p:blipFill>
          <p:spPr bwMode="auto">
            <a:xfrm>
              <a:off x="191678" y="5301208"/>
              <a:ext cx="837923" cy="1440160"/>
            </a:xfrm>
            <a:prstGeom prst="rect">
              <a:avLst/>
            </a:prstGeom>
            <a:solidFill>
              <a:srgbClr val="017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6632"/>
            <a:ext cx="753319" cy="7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6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4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8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53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9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0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0426A-0A98-402B-A894-15D7D78B81C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59491-8813-4239-BC36-E1CF7A46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0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พื้นหลัง brush pa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7" r="33198" b="19306"/>
          <a:stretch/>
        </p:blipFill>
        <p:spPr bwMode="auto">
          <a:xfrm>
            <a:off x="2411760" y="1182648"/>
            <a:ext cx="5616792" cy="21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กลุ่ม 12"/>
          <p:cNvGrpSpPr/>
          <p:nvPr/>
        </p:nvGrpSpPr>
        <p:grpSpPr>
          <a:xfrm>
            <a:off x="-1618" y="-10493"/>
            <a:ext cx="1031219" cy="6898433"/>
            <a:chOff x="-1618" y="-10493"/>
            <a:chExt cx="1031219" cy="6898433"/>
          </a:xfrm>
        </p:grpSpPr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7" t="7591" r="41751" b="10447"/>
            <a:stretch/>
          </p:blipFill>
          <p:spPr bwMode="auto">
            <a:xfrm>
              <a:off x="-1618" y="-10493"/>
              <a:ext cx="1031219" cy="2647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สี่เหลี่ยมผืนผ้า 6"/>
            <p:cNvSpPr/>
            <p:nvPr/>
          </p:nvSpPr>
          <p:spPr>
            <a:xfrm>
              <a:off x="1" y="2550770"/>
              <a:ext cx="1029600" cy="458115"/>
            </a:xfrm>
            <a:prstGeom prst="rect">
              <a:avLst/>
            </a:prstGeom>
            <a:solidFill>
              <a:srgbClr val="0DAF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-1618" y="2783940"/>
              <a:ext cx="1031219" cy="4104000"/>
            </a:xfrm>
            <a:prstGeom prst="rect">
              <a:avLst/>
            </a:prstGeom>
            <a:solidFill>
              <a:srgbClr val="017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8"/>
            <a:stretch/>
          </p:blipFill>
          <p:spPr bwMode="auto">
            <a:xfrm>
              <a:off x="191678" y="5301208"/>
              <a:ext cx="837923" cy="1440160"/>
            </a:xfrm>
            <a:prstGeom prst="rect">
              <a:avLst/>
            </a:prstGeom>
            <a:solidFill>
              <a:srgbClr val="017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32" y="68947"/>
            <a:ext cx="799356" cy="797539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331640" y="1212080"/>
            <a:ext cx="7380904" cy="3312368"/>
          </a:xfrm>
        </p:spPr>
        <p:txBody>
          <a:bodyPr>
            <a:normAutofit fontScale="90000"/>
          </a:bodyPr>
          <a:lstStyle/>
          <a:p>
            <a:r>
              <a:rPr lang="th-TH" sz="4000" dirty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/>
            </a:r>
            <a:br>
              <a:rPr lang="th-TH" sz="4000" dirty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</a:br>
            <a:r>
              <a:rPr lang="th-TH" sz="4000" dirty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>สรุปข้อมูลตาม</a:t>
            </a:r>
            <a:r>
              <a:rPr lang="th-TH" sz="4000" dirty="0" smtClean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>แผนพัฒนา</a:t>
            </a:r>
            <a:br>
              <a:rPr lang="th-TH" sz="4000" dirty="0" smtClean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</a:br>
            <a:r>
              <a:rPr lang="th-TH" sz="4000" dirty="0" smtClean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>มหาวิทยาลัยศิลปากร พ.ศ. </a:t>
            </a:r>
            <a:r>
              <a:rPr lang="en-US" sz="4000" smtClean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>2560-2564</a:t>
            </a:r>
            <a:r>
              <a:rPr lang="en-US" sz="4000" dirty="0" smtClean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/>
            </a:r>
            <a:br>
              <a:rPr lang="en-US" sz="4000" dirty="0" smtClean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</a:br>
            <a:r>
              <a:rPr lang="th-TH" sz="4000" dirty="0" smtClean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/>
            </a:r>
            <a:br>
              <a:rPr lang="th-TH" sz="4000" dirty="0" smtClean="0">
                <a:solidFill>
                  <a:srgbClr val="0176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</a:br>
            <a:r>
              <a:rPr lang="th-TH" sz="4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>ผลการดำเนินการที่มีความก้าวหน้า</a:t>
            </a:r>
            <a:br>
              <a:rPr lang="th-TH" sz="4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</a:br>
            <a:r>
              <a:rPr lang="th-TH" sz="4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>และเรื่องสำคัญที่ควรเร่งดำเนินการ</a:t>
            </a:r>
            <a:endParaRPr lang="en-US" sz="4000" dirty="0">
              <a:solidFill>
                <a:srgbClr val="0176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91"/>
          <a:stretch/>
        </p:blipFill>
        <p:spPr bwMode="auto">
          <a:xfrm>
            <a:off x="1029601" y="5743769"/>
            <a:ext cx="8112780" cy="113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ชื่อเรื่อง 1"/>
          <p:cNvSpPr txBox="1">
            <a:spLocks/>
          </p:cNvSpPr>
          <p:nvPr/>
        </p:nvSpPr>
        <p:spPr>
          <a:xfrm>
            <a:off x="5298582" y="5230138"/>
            <a:ext cx="3240444" cy="509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ธันวาคม 2561</a:t>
            </a:r>
          </a:p>
        </p:txBody>
      </p:sp>
    </p:spTree>
    <p:extLst>
      <p:ext uri="{BB962C8B-B14F-4D97-AF65-F5344CB8AC3E}">
        <p14:creationId xmlns:p14="http://schemas.microsoft.com/office/powerpoint/2010/main" val="4560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87624" y="908720"/>
            <a:ext cx="7776864" cy="5112568"/>
          </a:xfrm>
        </p:spPr>
        <p:txBody>
          <a:bodyPr>
            <a:normAutofit/>
          </a:bodyPr>
          <a:lstStyle/>
          <a:p>
            <a:pPr marL="57150" indent="0">
              <a:spcBef>
                <a:spcPts val="600"/>
              </a:spcBef>
              <a:buNone/>
            </a:pPr>
            <a:r>
              <a:rPr lang="en-US" b="1" dirty="0" smtClean="0"/>
              <a:t>5</a:t>
            </a:r>
            <a:r>
              <a:rPr lang="th-TH" b="1" dirty="0" smtClean="0"/>
              <a:t>. นักศึกษา</a:t>
            </a:r>
            <a:endParaRPr lang="en-US" b="1" dirty="0"/>
          </a:p>
          <a:p>
            <a:pPr lvl="1">
              <a:spcBef>
                <a:spcPts val="600"/>
              </a:spcBef>
            </a:pPr>
            <a:r>
              <a:rPr lang="th-TH" b="1" dirty="0" smtClean="0"/>
              <a:t>กำหนด</a:t>
            </a:r>
            <a:r>
              <a:rPr lang="th-TH" b="1" dirty="0"/>
              <a:t>นโยบาย </a:t>
            </a:r>
            <a:r>
              <a:rPr lang="en-US" b="1" dirty="0"/>
              <a:t>Student First 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การพัฒนานักศึกษาผ่านกลไก รายวิชาศิลปากรสร้างสรรค์ 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294" t="4502" r="13276" b="967"/>
          <a:stretch/>
        </p:blipFill>
        <p:spPr>
          <a:xfrm>
            <a:off x="1835696" y="2420888"/>
            <a:ext cx="5976664" cy="43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 smtClean="0"/>
              <a:t>6</a:t>
            </a:r>
            <a:r>
              <a:rPr lang="th-TH" b="1" dirty="0" smtClean="0"/>
              <a:t>. ด้าน</a:t>
            </a:r>
            <a:r>
              <a:rPr lang="th-TH" b="1" dirty="0"/>
              <a:t>กายภาพ สิ่งอำนวยความ</a:t>
            </a:r>
            <a:r>
              <a:rPr lang="th-TH" b="1" dirty="0" smtClean="0"/>
              <a:t>สะดวก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มีการขยายพื้นที่จัดการศึกษา </a:t>
            </a:r>
            <a:r>
              <a:rPr lang="en-US" b="1" dirty="0" smtClean="0">
                <a:solidFill>
                  <a:srgbClr val="002060"/>
                </a:solidFill>
              </a:rPr>
              <a:t>City Campus </a:t>
            </a:r>
            <a:r>
              <a:rPr lang="th-TH" b="1" dirty="0" smtClean="0">
                <a:solidFill>
                  <a:srgbClr val="002060"/>
                </a:solidFill>
              </a:rPr>
              <a:t>เมืองทองธานี</a:t>
            </a: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1026" name="Picture 2" descr="à¸à¸¥à¸à¸²à¸£à¸à¹à¸à¸«à¸²à¸£à¸¹à¸à¸ à¸²à¸à¸ªà¸³à¸«à¸£à¸±à¸ silpakorn city camp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98" y="2165361"/>
            <a:ext cx="4183461" cy="418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à¸à¸¥à¸à¸²à¸£à¸à¹à¸à¸«à¸²à¸£à¸¹à¸à¸ à¸²à¸à¸ªà¸³à¸«à¸£à¸±à¸ à¸¨à¸´à¸¥à¸à¸²à¸à¸£ à¹à¸¡à¸·à¸­à¸à¸à¸­à¸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8400" r="7864" b="26501"/>
          <a:stretch/>
        </p:blipFill>
        <p:spPr bwMode="auto">
          <a:xfrm>
            <a:off x="2843808" y="4077072"/>
            <a:ext cx="5976664" cy="259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6</a:t>
            </a:r>
            <a:r>
              <a:rPr lang="th-TH" b="1" dirty="0" smtClean="0"/>
              <a:t>. ด้าน</a:t>
            </a:r>
            <a:r>
              <a:rPr lang="th-TH" b="1" dirty="0"/>
              <a:t>กายภาพ สิ่งอำนวยความ</a:t>
            </a:r>
            <a:r>
              <a:rPr lang="th-TH" b="1" dirty="0" smtClean="0"/>
              <a:t>สะดวก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มี</a:t>
            </a:r>
            <a:r>
              <a:rPr lang="th-TH" b="1" dirty="0"/>
              <a:t>การปรับปรุงด้านกายภาพ ภูมิทัศน์และสิ่งอำนวยความ</a:t>
            </a:r>
            <a:r>
              <a:rPr lang="th-TH" b="1" dirty="0" smtClean="0"/>
              <a:t>สะดวก</a:t>
            </a:r>
            <a:r>
              <a:rPr lang="th-TH" b="1" dirty="0"/>
              <a:t>มาก</a:t>
            </a:r>
            <a:r>
              <a:rPr lang="th-TH" b="1" dirty="0" smtClean="0"/>
              <a:t>ขึ้น</a:t>
            </a: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13" name="รูปภาพ 5" descr="IMG_49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447" y="2056432"/>
            <a:ext cx="2887509" cy="2164656"/>
          </a:xfrm>
          <a:prstGeom prst="rect">
            <a:avLst/>
          </a:prstGeom>
        </p:spPr>
      </p:pic>
      <p:pic>
        <p:nvPicPr>
          <p:cNvPr id="14" name="รูปภาพ 7" descr="IMG_16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461829"/>
            <a:ext cx="2896642" cy="2172482"/>
          </a:xfrm>
          <a:prstGeom prst="rect">
            <a:avLst/>
          </a:prstGeom>
        </p:spPr>
      </p:pic>
      <p:pic>
        <p:nvPicPr>
          <p:cNvPr id="15" name="รูปภาพ 13" descr="IMG_0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5015" y="2056432"/>
            <a:ext cx="1953508" cy="2605409"/>
          </a:xfrm>
          <a:prstGeom prst="rect">
            <a:avLst/>
          </a:prstGeom>
        </p:spPr>
      </p:pic>
      <p:pic>
        <p:nvPicPr>
          <p:cNvPr id="16" name="รูปภาพ 12" descr="DSC_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6224" y="3023000"/>
            <a:ext cx="2458263" cy="1638842"/>
          </a:xfrm>
          <a:prstGeom prst="rect">
            <a:avLst/>
          </a:prstGeom>
        </p:spPr>
      </p:pic>
      <p:pic>
        <p:nvPicPr>
          <p:cNvPr id="17" name="รูปภาพ 6" descr="IMG_12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5684" y="4797152"/>
            <a:ext cx="2450572" cy="18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6</a:t>
            </a:r>
            <a:r>
              <a:rPr lang="th-TH" b="1" dirty="0" smtClean="0"/>
              <a:t>. ด้าน</a:t>
            </a:r>
            <a:r>
              <a:rPr lang="th-TH" b="1" dirty="0"/>
              <a:t>กายภาพ สิ่งอำนวยความ</a:t>
            </a:r>
            <a:r>
              <a:rPr lang="th-TH" b="1" dirty="0" smtClean="0"/>
              <a:t>สะดวก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มี</a:t>
            </a:r>
            <a:r>
              <a:rPr lang="th-TH" b="1" dirty="0"/>
              <a:t>การปรับปรุงด้านกายภาพ ภูมิทัศน์และสิ่งอำนวยความ</a:t>
            </a:r>
            <a:r>
              <a:rPr lang="th-TH" b="1" dirty="0" smtClean="0"/>
              <a:t>สะดวก</a:t>
            </a:r>
            <a:r>
              <a:rPr lang="th-TH" b="1" dirty="0"/>
              <a:t>มาก</a:t>
            </a:r>
            <a:r>
              <a:rPr lang="th-TH" b="1" dirty="0" smtClean="0"/>
              <a:t>ขึ้น</a:t>
            </a: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1924892" cy="192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24328" y="5264135"/>
            <a:ext cx="15648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Creative Garden </a:t>
            </a:r>
            <a:endPara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ศิลป์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สร้างสรรค์ </a:t>
            </a:r>
            <a:endPara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มศก. เพชรบุรี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70" y="1988840"/>
            <a:ext cx="307460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2906" y="3967943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เตาเผาขยะไร้ควัน มศก. เพชรบุรี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06" y="4437112"/>
            <a:ext cx="3089836" cy="1963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5132" y="6435667"/>
            <a:ext cx="4398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หน่วยบริการประชาชน สถานีตำรวจภูธรชะอำ มศก. เพชรบุรี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2201" r="1964" b="16400"/>
          <a:stretch/>
        </p:blipFill>
        <p:spPr>
          <a:xfrm>
            <a:off x="4775316" y="1988840"/>
            <a:ext cx="411716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152297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6</a:t>
            </a:r>
            <a:r>
              <a:rPr lang="th-TH" b="1" dirty="0" smtClean="0"/>
              <a:t>. ด้าน</a:t>
            </a:r>
            <a:r>
              <a:rPr lang="th-TH" b="1" dirty="0"/>
              <a:t>กายภาพ สิ่งอำนวยความ</a:t>
            </a:r>
            <a:r>
              <a:rPr lang="th-TH" b="1" dirty="0" smtClean="0"/>
              <a:t>สะดวก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เพิ่มพื้นที่การเรียนรู้สำหรับนักศึกษา (</a:t>
            </a:r>
            <a:r>
              <a:rPr lang="en-US" b="1" dirty="0" smtClean="0">
                <a:solidFill>
                  <a:srgbClr val="002060"/>
                </a:solidFill>
              </a:rPr>
              <a:t>Co-learning</a:t>
            </a:r>
            <a:r>
              <a:rPr lang="th-TH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Space)</a:t>
            </a:r>
            <a:r>
              <a:rPr lang="th-TH" b="1" dirty="0" smtClean="0">
                <a:solidFill>
                  <a:srgbClr val="002060"/>
                </a:solidFill>
              </a:rPr>
              <a:t> ในวิทยาเขตพระราชวังสนามจันทร์ และเพชรบุรี</a:t>
            </a:r>
            <a:endParaRPr lang="th-TH" b="1" dirty="0">
              <a:solidFill>
                <a:srgbClr val="002060"/>
              </a:solidFill>
            </a:endParaRPr>
          </a:p>
          <a:p>
            <a:pPr marL="914400" lvl="2" indent="0">
              <a:spcBef>
                <a:spcPts val="600"/>
              </a:spcBef>
              <a:buNone/>
            </a:pP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4" name="รูปภาพ 4" descr="DSC_0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2431690"/>
            <a:ext cx="3076967" cy="2051312"/>
          </a:xfrm>
          <a:prstGeom prst="rect">
            <a:avLst/>
          </a:prstGeom>
        </p:spPr>
      </p:pic>
      <p:pic>
        <p:nvPicPr>
          <p:cNvPr id="6" name="รูปภาพ 6" descr="47579691_2125213940873625_1641078910420516864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110" y="4653136"/>
            <a:ext cx="2749890" cy="2062418"/>
          </a:xfrm>
          <a:prstGeom prst="rect">
            <a:avLst/>
          </a:prstGeom>
        </p:spPr>
      </p:pic>
      <p:pic>
        <p:nvPicPr>
          <p:cNvPr id="7" name="รูปภาพ 8" descr="IMG_38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2110" y="2433805"/>
            <a:ext cx="2749862" cy="2062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" b="51268"/>
          <a:stretch/>
        </p:blipFill>
        <p:spPr>
          <a:xfrm>
            <a:off x="5076056" y="4653136"/>
            <a:ext cx="3075600" cy="210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6</a:t>
            </a:r>
            <a:r>
              <a:rPr lang="th-TH" b="1" dirty="0" smtClean="0"/>
              <a:t>. ด้าน</a:t>
            </a:r>
            <a:r>
              <a:rPr lang="th-TH" b="1" dirty="0"/>
              <a:t>กายภาพ สิ่งอำนวยความ</a:t>
            </a:r>
            <a:r>
              <a:rPr lang="th-TH" b="1" dirty="0" smtClean="0"/>
              <a:t>สะดวก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การ</a:t>
            </a:r>
            <a:r>
              <a:rPr lang="th-TH" b="1" dirty="0"/>
              <a:t>ปรับปรุงวังท่าพระมีความ</a:t>
            </a:r>
            <a:r>
              <a:rPr lang="th-TH" b="1" dirty="0" smtClean="0"/>
              <a:t>คืบหน้า</a:t>
            </a: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4" name="รูปภาพ 4">
            <a:extLst>
              <a:ext uri="{FF2B5EF4-FFF2-40B4-BE49-F238E27FC236}">
                <a16:creationId xmlns="" xmlns:a16="http://schemas.microsoft.com/office/drawing/2014/main" id="{D4F1C81B-A8DB-6340-9242-D560A8037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988840"/>
            <a:ext cx="6594260" cy="469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280831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6</a:t>
            </a:r>
            <a:r>
              <a:rPr lang="th-TH" b="1" dirty="0" smtClean="0"/>
              <a:t>. ด้าน</a:t>
            </a:r>
            <a:r>
              <a:rPr lang="th-TH" b="1" dirty="0"/>
              <a:t>กายภาพ สิ่งอำนวยความ</a:t>
            </a:r>
            <a:r>
              <a:rPr lang="th-TH" b="1" dirty="0" smtClean="0"/>
              <a:t>สะดวก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ปรับปรุง</a:t>
            </a:r>
            <a:r>
              <a:rPr lang="th-TH" b="1" dirty="0">
                <a:solidFill>
                  <a:srgbClr val="002060"/>
                </a:solidFill>
              </a:rPr>
              <a:t>หอพัก </a:t>
            </a:r>
            <a:r>
              <a:rPr lang="th-TH" b="1" dirty="0" smtClean="0">
                <a:solidFill>
                  <a:srgbClr val="002060"/>
                </a:solidFill>
              </a:rPr>
              <a:t>สิ่ง</a:t>
            </a:r>
            <a:r>
              <a:rPr lang="th-TH" b="1" dirty="0">
                <a:solidFill>
                  <a:srgbClr val="002060"/>
                </a:solidFill>
              </a:rPr>
              <a:t>อำนวยความ</a:t>
            </a:r>
            <a:r>
              <a:rPr lang="th-TH" b="1" dirty="0" smtClean="0">
                <a:solidFill>
                  <a:srgbClr val="002060"/>
                </a:solidFill>
              </a:rPr>
              <a:t>สะดวกและอุปกรณ์ภายใน</a:t>
            </a:r>
            <a:r>
              <a:rPr lang="th-TH" b="1" dirty="0">
                <a:solidFill>
                  <a:srgbClr val="002060"/>
                </a:solidFill>
              </a:rPr>
              <a:t>หอพักให้อยู่ในสภาพพร้อมใช้</a:t>
            </a:r>
            <a:r>
              <a:rPr lang="th-TH" b="1" dirty="0" smtClean="0">
                <a:solidFill>
                  <a:srgbClr val="002060"/>
                </a:solidFill>
              </a:rPr>
              <a:t>งาน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มีการพัฒนาระบบเทคโนโลยี </a:t>
            </a:r>
            <a:r>
              <a:rPr lang="en-US" b="1" dirty="0">
                <a:solidFill>
                  <a:srgbClr val="002060"/>
                </a:solidFill>
              </a:rPr>
              <a:t>Application </a:t>
            </a:r>
            <a:r>
              <a:rPr lang="th-TH" b="1" dirty="0">
                <a:solidFill>
                  <a:srgbClr val="002060"/>
                </a:solidFill>
              </a:rPr>
              <a:t>มาใช้เพื่ออำนวยความ</a:t>
            </a:r>
            <a:r>
              <a:rPr lang="th-TH" b="1" dirty="0" smtClean="0">
                <a:solidFill>
                  <a:srgbClr val="002060"/>
                </a:solidFill>
              </a:rPr>
              <a:t>สะดวกในการบริหารหอพัก (กำลังดำเนินการ) </a:t>
            </a:r>
            <a:endParaRPr lang="th-TH" b="1" dirty="0">
              <a:solidFill>
                <a:srgbClr val="002060"/>
              </a:solidFill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41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 smtClean="0"/>
              <a:t>7</a:t>
            </a:r>
            <a:r>
              <a:rPr lang="th-TH" b="1" dirty="0" smtClean="0"/>
              <a:t>. การ</a:t>
            </a:r>
            <a:r>
              <a:rPr lang="th-TH" b="1" dirty="0"/>
              <a:t>เป็นมหาวิทยาลัยในกำกับของ</a:t>
            </a:r>
            <a:r>
              <a:rPr lang="th-TH" b="1" dirty="0" smtClean="0"/>
              <a:t>รัฐ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มี</a:t>
            </a:r>
            <a:r>
              <a:rPr lang="th-TH" b="1" dirty="0"/>
              <a:t>ระบบ กลไก และกำกับติดตามการจัดทำระเบียบ ข้อบังคับ อาทิ การรับฟังความคิดเห็น การมีส่วนร่วม การสื่อสาร การติดตามประเมินแล้วนำมาปรับปรุง </a:t>
            </a:r>
            <a:r>
              <a:rPr lang="th-TH" b="1" dirty="0" smtClean="0"/>
              <a:t>แก้ไข</a:t>
            </a:r>
          </a:p>
          <a:p>
            <a:pPr marL="0" indent="0">
              <a:spcBef>
                <a:spcPts val="600"/>
              </a:spcBef>
              <a:buNone/>
            </a:pPr>
            <a:endParaRPr lang="th-TH" b="1" dirty="0"/>
          </a:p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8</a:t>
            </a:r>
            <a:r>
              <a:rPr lang="th-TH" b="1" dirty="0" smtClean="0"/>
              <a:t>. การ</a:t>
            </a:r>
            <a:r>
              <a:rPr lang="th-TH" b="1" dirty="0"/>
              <a:t>พัฒนา</a:t>
            </a:r>
            <a:r>
              <a:rPr lang="th-TH" b="1" dirty="0" smtClean="0"/>
              <a:t>บุคลากร</a:t>
            </a:r>
            <a:endParaRPr lang="th-TH" b="1" dirty="0"/>
          </a:p>
          <a:p>
            <a:pPr lvl="1">
              <a:spcBef>
                <a:spcPts val="600"/>
              </a:spcBef>
            </a:pPr>
            <a:r>
              <a:rPr lang="th-TH" b="1" dirty="0" smtClean="0"/>
              <a:t>จัด</a:t>
            </a:r>
            <a:r>
              <a:rPr lang="th-TH" b="1" dirty="0"/>
              <a:t>ให้มีหน่วยงานและกลไกที่จะช่วยขับเคลื่อนและสนับสนุนการเข้าสู่ตำแหน่งทางวิชาการ อาทิ ให้คำปรึกษา แนะนำ หรือเป็นพี่</a:t>
            </a:r>
            <a:r>
              <a:rPr lang="th-TH" b="1" dirty="0" smtClean="0"/>
              <a:t>เลี้ยง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อนุมัติโครงการ</a:t>
            </a:r>
            <a:r>
              <a:rPr lang="th-TH" b="1" dirty="0"/>
              <a:t>พัฒนาบุคลากรเพื่อรองรับการปฏิรูปมหาวิทยาลัย </a:t>
            </a:r>
            <a:r>
              <a:rPr lang="th-TH" b="1" dirty="0" smtClean="0"/>
              <a:t>(</a:t>
            </a:r>
            <a:r>
              <a:rPr lang="en-US" b="1" dirty="0" smtClean="0"/>
              <a:t>Reform Agenda</a:t>
            </a:r>
            <a:r>
              <a:rPr lang="th-TH" b="1" dirty="0" smtClean="0"/>
              <a:t>):  </a:t>
            </a:r>
            <a:r>
              <a:rPr lang="th-TH" b="1" dirty="0"/>
              <a:t>การวิเคราะห์สถานภาพปัจจุบันและการเตรียมความพร้อมด้าน</a:t>
            </a:r>
            <a:r>
              <a:rPr lang="th-TH" b="1" dirty="0" smtClean="0"/>
              <a:t>บุคลากร</a:t>
            </a: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52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568863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9</a:t>
            </a:r>
            <a:r>
              <a:rPr lang="th-TH" b="1" dirty="0" smtClean="0"/>
              <a:t>. </a:t>
            </a:r>
            <a:r>
              <a:rPr lang="th-TH" b="1" dirty="0"/>
              <a:t>การ</a:t>
            </a:r>
            <a:r>
              <a:rPr lang="th-TH" b="1" dirty="0" smtClean="0"/>
              <a:t>ให้บริการกับนักศึกษา  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มีการพัฒนาระบบ</a:t>
            </a:r>
            <a:r>
              <a:rPr lang="th-TH" b="1" dirty="0"/>
              <a:t>เทคโนโลยี </a:t>
            </a:r>
            <a:r>
              <a:rPr lang="en-US" b="1" dirty="0"/>
              <a:t>Application </a:t>
            </a:r>
            <a:r>
              <a:rPr lang="th-TH" b="1" dirty="0"/>
              <a:t>มาใช้เพื่ออำนวยความสะดวกแก่นักศึกษา </a:t>
            </a:r>
          </a:p>
          <a:p>
            <a:pPr lvl="1">
              <a:spcBef>
                <a:spcPts val="600"/>
              </a:spcBef>
            </a:pPr>
            <a:endParaRPr lang="th-TH" b="1" dirty="0" smtClean="0"/>
          </a:p>
          <a:p>
            <a:pPr lvl="1">
              <a:spcBef>
                <a:spcPts val="600"/>
              </a:spcBef>
            </a:pPr>
            <a:endParaRPr lang="th-TH" b="1" dirty="0"/>
          </a:p>
          <a:p>
            <a:pPr lvl="1">
              <a:spcBef>
                <a:spcPts val="600"/>
              </a:spcBef>
            </a:pPr>
            <a:endParaRPr lang="th-TH" b="1" dirty="0" smtClean="0"/>
          </a:p>
          <a:p>
            <a:pPr lvl="1">
              <a:spcBef>
                <a:spcPts val="600"/>
              </a:spcBef>
            </a:pPr>
            <a:endParaRPr lang="th-TH" b="1" dirty="0"/>
          </a:p>
          <a:p>
            <a:pPr marL="457200" lvl="1" indent="0">
              <a:spcBef>
                <a:spcPts val="600"/>
              </a:spcBef>
              <a:buNone/>
            </a:pPr>
            <a:endParaRPr lang="th-TH" b="1" dirty="0"/>
          </a:p>
          <a:p>
            <a:pPr marL="914400" lvl="2" indent="0">
              <a:spcBef>
                <a:spcPts val="600"/>
              </a:spcBef>
              <a:buNone/>
            </a:pP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9" name="Google Shape;54;p13"/>
          <p:cNvSpPr txBox="1">
            <a:spLocks/>
          </p:cNvSpPr>
          <p:nvPr/>
        </p:nvSpPr>
        <p:spPr>
          <a:xfrm>
            <a:off x="6181483" y="5093364"/>
            <a:ext cx="2776093" cy="679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SILPAKORN70yr" panose="02000500000000020004" pitchFamily="2" charset="-34"/>
                <a:ea typeface="+mj-ea"/>
                <a:cs typeface="SILPAKORN70yr" panose="02000500000000020004" pitchFamily="2" charset="-34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en-US" b="1" dirty="0" smtClean="0">
                <a:solidFill>
                  <a:srgbClr val="00CB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endParaRPr lang="en-US" b="1" dirty="0">
              <a:solidFill>
                <a:srgbClr val="00CB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55;p13"/>
          <p:cNvSpPr txBox="1">
            <a:spLocks/>
          </p:cNvSpPr>
          <p:nvPr/>
        </p:nvSpPr>
        <p:spPr>
          <a:xfrm>
            <a:off x="6221507" y="5563502"/>
            <a:ext cx="2742981" cy="54171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SU 2018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oogle Shape;5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37160" y="2478474"/>
            <a:ext cx="2346170" cy="413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855" y="2264276"/>
            <a:ext cx="2259200" cy="4349068"/>
          </a:xfrm>
          <a:prstGeom prst="rect">
            <a:avLst/>
          </a:prstGeom>
          <a:noFill/>
          <a:ln>
            <a:noFill/>
          </a:ln>
          <a:effectLst>
            <a:outerShdw blurRad="200025" dist="10477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16461" r="63205" b="54120"/>
          <a:stretch/>
        </p:blipFill>
        <p:spPr>
          <a:xfrm>
            <a:off x="6460543" y="2996952"/>
            <a:ext cx="165618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568863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 smtClean="0"/>
              <a:t>10</a:t>
            </a:r>
            <a:r>
              <a:rPr lang="th-TH" b="1" dirty="0" smtClean="0"/>
              <a:t>. บริการ</a:t>
            </a:r>
            <a:r>
              <a:rPr lang="th-TH" b="1" dirty="0"/>
              <a:t>วิชาการเพื่อ</a:t>
            </a:r>
            <a:r>
              <a:rPr lang="th-TH" b="1" dirty="0" smtClean="0"/>
              <a:t>สังคม 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การจัดทำวี</a:t>
            </a:r>
            <a:r>
              <a:rPr lang="th-TH" b="1" dirty="0"/>
              <a:t>ดีทัศน์แนะนำแหล่งท่องเที่ยว “จังหวัดเพชรบุรี” และ “กลุ่มจังหวัดเพชรสมุทรคีรี”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โครงการ</a:t>
            </a:r>
            <a:r>
              <a:rPr lang="th-TH" b="1" dirty="0"/>
              <a:t>ไทยนิยม </a:t>
            </a:r>
            <a:r>
              <a:rPr lang="th-TH" b="1" dirty="0" smtClean="0"/>
              <a:t>โอ</a:t>
            </a:r>
            <a:r>
              <a:rPr lang="th-TH" b="1" dirty="0"/>
              <a:t>ทอปนวัตวิถี “พัฒนาแหล่งท่องเที่ยว” 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โครงการ</a:t>
            </a:r>
            <a:r>
              <a:rPr lang="th-TH" b="1" dirty="0"/>
              <a:t>ไทยนิยม </a:t>
            </a:r>
            <a:r>
              <a:rPr lang="th-TH" b="1" dirty="0" smtClean="0"/>
              <a:t>“สร้างสรรค์</a:t>
            </a:r>
            <a:r>
              <a:rPr lang="th-TH" b="1" dirty="0"/>
              <a:t>อาหารพื้นถิ่นเมือง</a:t>
            </a:r>
            <a:r>
              <a:rPr lang="th-TH" b="1" dirty="0" smtClean="0"/>
              <a:t>เพชรบุรี”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th-TH" b="1" dirty="0"/>
              <a:t>	</a:t>
            </a:r>
            <a:r>
              <a:rPr lang="th-TH" b="1" dirty="0" smtClean="0"/>
              <a:t>ฯลฯ</a:t>
            </a:r>
            <a:endParaRPr lang="th-TH" b="1" dirty="0"/>
          </a:p>
          <a:p>
            <a:pPr lvl="1">
              <a:spcBef>
                <a:spcPts val="600"/>
              </a:spcBef>
            </a:pPr>
            <a:endParaRPr lang="th-TH" b="1" dirty="0" smtClean="0"/>
          </a:p>
          <a:p>
            <a:pPr lvl="1">
              <a:spcBef>
                <a:spcPts val="600"/>
              </a:spcBef>
            </a:pPr>
            <a:endParaRPr lang="th-TH" b="1" dirty="0"/>
          </a:p>
          <a:p>
            <a:pPr marL="457200" lvl="1" indent="0">
              <a:spcBef>
                <a:spcPts val="600"/>
              </a:spcBef>
              <a:buNone/>
            </a:pPr>
            <a:endParaRPr lang="th-TH" b="1" dirty="0"/>
          </a:p>
          <a:p>
            <a:pPr marL="914400" lvl="2" indent="0">
              <a:spcBef>
                <a:spcPts val="600"/>
              </a:spcBef>
              <a:buNone/>
            </a:pP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46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349" y="1556792"/>
            <a:ext cx="8028384" cy="4515966"/>
          </a:xfrm>
          <a:prstGeom prst="rect">
            <a:avLst/>
          </a:prstGeom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th-TH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แผนพัฒนามหาวิทยาลัยศิลปากร </a:t>
            </a:r>
            <a:r>
              <a:rPr lang="en-US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/>
            </a:r>
            <a:br>
              <a:rPr lang="en-US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</a:br>
            <a:r>
              <a:rPr lang="th-TH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ปี 2560</a:t>
            </a:r>
            <a:r>
              <a:rPr lang="en-US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 </a:t>
            </a:r>
            <a:r>
              <a:rPr lang="th-TH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–</a:t>
            </a:r>
            <a:r>
              <a:rPr lang="en-US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 </a:t>
            </a:r>
            <a:r>
              <a:rPr lang="th-TH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2564</a:t>
            </a:r>
            <a:r>
              <a:rPr lang="en-US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 </a:t>
            </a:r>
            <a:r>
              <a:rPr lang="th-TH" sz="3600" dirty="0" smtClean="0">
                <a:latin typeface="SILPAKORN70yr" panose="02000500000000020004" pitchFamily="2" charset="-34"/>
                <a:cs typeface="SILPAKORN70yr" panose="02000500000000020004" pitchFamily="2" charset="-34"/>
              </a:rPr>
              <a:t> </a:t>
            </a:r>
            <a:endParaRPr lang="en-US" sz="3600" dirty="0"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398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04856" cy="568863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 smtClean="0"/>
              <a:t>11</a:t>
            </a:r>
            <a:r>
              <a:rPr lang="th-TH" b="1" dirty="0" smtClean="0"/>
              <a:t>. การ</a:t>
            </a:r>
            <a:r>
              <a:rPr lang="th-TH" b="1" dirty="0"/>
              <a:t>ดำเนินการตามข้อสังเกต ข้อเสนอแนะของ </a:t>
            </a:r>
            <a:r>
              <a:rPr lang="th-TH" b="1" dirty="0" smtClean="0"/>
              <a:t>สตง.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มี</a:t>
            </a:r>
            <a:r>
              <a:rPr lang="th-TH" b="1" dirty="0"/>
              <a:t>การติดตามแก้ไขปัญหาและดำเนินการตามข้อสังเกตจากการตรวจสอบงบการเงิน</a:t>
            </a:r>
            <a:r>
              <a:rPr lang="th-TH" b="1" dirty="0" smtClean="0"/>
              <a:t>ของ สตง. </a:t>
            </a:r>
          </a:p>
          <a:p>
            <a:pPr lvl="1">
              <a:spcBef>
                <a:spcPts val="600"/>
              </a:spcBef>
            </a:pPr>
            <a:endParaRPr lang="th-TH" b="1" dirty="0"/>
          </a:p>
          <a:p>
            <a:pPr lvl="1">
              <a:spcBef>
                <a:spcPts val="600"/>
              </a:spcBef>
            </a:pPr>
            <a:endParaRPr lang="th-TH" b="1" dirty="0" smtClean="0"/>
          </a:p>
          <a:p>
            <a:pPr lvl="1">
              <a:spcBef>
                <a:spcPts val="600"/>
              </a:spcBef>
            </a:pPr>
            <a:endParaRPr lang="th-TH" b="1" dirty="0"/>
          </a:p>
          <a:p>
            <a:pPr marL="457200" lvl="1" indent="0">
              <a:spcBef>
                <a:spcPts val="600"/>
              </a:spcBef>
              <a:buNone/>
            </a:pPr>
            <a:endParaRPr lang="th-TH" b="1" dirty="0" smtClean="0"/>
          </a:p>
          <a:p>
            <a:pPr lvl="1">
              <a:spcBef>
                <a:spcPts val="600"/>
              </a:spcBef>
            </a:pPr>
            <a:endParaRPr lang="th-TH" b="1" dirty="0" smtClean="0"/>
          </a:p>
          <a:p>
            <a:pPr lvl="1">
              <a:spcBef>
                <a:spcPts val="600"/>
              </a:spcBef>
            </a:pPr>
            <a:endParaRPr lang="th-TH" b="1" dirty="0" smtClean="0"/>
          </a:p>
          <a:p>
            <a:pPr lvl="1">
              <a:spcBef>
                <a:spcPts val="600"/>
              </a:spcBef>
            </a:pPr>
            <a:endParaRPr lang="th-TH" b="1" dirty="0"/>
          </a:p>
          <a:p>
            <a:pPr lvl="1">
              <a:spcBef>
                <a:spcPts val="600"/>
              </a:spcBef>
            </a:pPr>
            <a:r>
              <a:rPr lang="th-TH" b="1" dirty="0" smtClean="0"/>
              <a:t>พัฒนา</a:t>
            </a:r>
            <a:r>
              <a:rPr lang="th-TH" b="1" dirty="0"/>
              <a:t>และติดตั้งระบบบริหารทรัพยากรองค์กร (</a:t>
            </a:r>
            <a:r>
              <a:rPr lang="en-US" b="1" dirty="0"/>
              <a:t>SU-ERP) </a:t>
            </a:r>
            <a:r>
              <a:rPr lang="th-TH" b="1" dirty="0" smtClean="0"/>
              <a:t>(เริ่ม</a:t>
            </a:r>
            <a:r>
              <a:rPr lang="th-TH" b="1" dirty="0"/>
              <a:t>ใช้งานจริงวันที่ 2 มกราคม พ.ศ. </a:t>
            </a:r>
            <a:r>
              <a:rPr lang="th-TH" b="1" dirty="0" smtClean="0"/>
              <a:t>2562)</a:t>
            </a:r>
            <a:endParaRPr lang="th-TH" b="1" dirty="0"/>
          </a:p>
          <a:p>
            <a:pPr marL="457200" lvl="1" indent="0">
              <a:spcBef>
                <a:spcPts val="600"/>
              </a:spcBef>
              <a:buNone/>
            </a:pPr>
            <a:endParaRPr lang="th-TH" b="1" dirty="0"/>
          </a:p>
          <a:p>
            <a:pPr marL="914400" lvl="2" indent="0">
              <a:spcBef>
                <a:spcPts val="600"/>
              </a:spcBef>
              <a:buNone/>
            </a:pPr>
            <a:endParaRPr lang="th-TH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41490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งปม. 2556-2557 </a:t>
            </a:r>
          </a:p>
          <a:p>
            <a:pPr lvl="1"/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แสดงความเห็นในการตรวจสอบงบ</a:t>
            </a:r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การเงิน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3888" y="314706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งปม. 2558-2559 </a:t>
            </a:r>
          </a:p>
          <a:p>
            <a:pPr lvl="1"/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รับรองอย่าง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</a:t>
            </a:r>
          </a:p>
        </p:txBody>
      </p:sp>
      <p:sp>
        <p:nvSpPr>
          <p:cNvPr id="8" name="Rectangle 7"/>
          <p:cNvSpPr/>
          <p:nvPr/>
        </p:nvSpPr>
        <p:spPr>
          <a:xfrm>
            <a:off x="6256148" y="22048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งปม. 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</a:p>
          <a:p>
            <a:pPr lvl="1"/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รับรองอย่าง</a:t>
            </a:r>
            <a:r>
              <a:rPr lang="th-TH" sz="2000" b="1" u="sng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</a:t>
            </a:r>
            <a:r>
              <a:rPr lang="th-TH" sz="2000" b="1" u="sng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 </a:t>
            </a:r>
          </a:p>
          <a:p>
            <a:pPr lvl="1"/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(แจ้งผลอย่างไม่เป็นทางการ)</a:t>
            </a:r>
            <a:endParaRPr lang="th-TH" sz="20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 descr="à¸à¸¥à¸à¸²à¸£à¸à¹à¸à¸«à¸²à¸£à¸¹à¸à¸ à¸²à¸à¸ªà¸³à¸«à¸£à¸±à¸ 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87679">
            <a:off x="3339227" y="3655726"/>
            <a:ext cx="988241" cy="87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à¸à¸¥à¸à¸²à¸£à¸à¹à¸à¸«à¸²à¸£à¸¹à¸à¸ à¸²à¸à¸ªà¸³à¸«à¸£à¸±à¸ 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87679">
            <a:off x="5762027" y="2685926"/>
            <a:ext cx="988241" cy="87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th-TH" b="1" dirty="0" smtClean="0">
                <a:solidFill>
                  <a:srgbClr val="002060"/>
                </a:solidFill>
              </a:rPr>
              <a:t>. การ</a:t>
            </a:r>
            <a:r>
              <a:rPr lang="th-TH" b="1" dirty="0">
                <a:solidFill>
                  <a:srgbClr val="002060"/>
                </a:solidFill>
              </a:rPr>
              <a:t>เป็นมหาวิทยาลัยในกำกับของ</a:t>
            </a:r>
            <a:r>
              <a:rPr lang="th-TH" b="1" dirty="0" smtClean="0">
                <a:solidFill>
                  <a:srgbClr val="002060"/>
                </a:solidFill>
              </a:rPr>
              <a:t>รัฐ (ยัง</a:t>
            </a:r>
            <a:r>
              <a:rPr lang="th-TH" b="1" dirty="0">
                <a:solidFill>
                  <a:srgbClr val="002060"/>
                </a:solidFill>
              </a:rPr>
              <a:t>มีความเปลี่ยนแปลง</a:t>
            </a:r>
            <a:r>
              <a:rPr lang="th-TH" b="1" dirty="0" smtClean="0">
                <a:solidFill>
                  <a:srgbClr val="002060"/>
                </a:solidFill>
              </a:rPr>
              <a:t>น้อย)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ควร</a:t>
            </a:r>
            <a:r>
              <a:rPr lang="th-TH" b="1" dirty="0">
                <a:solidFill>
                  <a:srgbClr val="002060"/>
                </a:solidFill>
              </a:rPr>
              <a:t>ทบทวน สอบทานหลักการในการเป็นมหาวิทยาลัยในกำกับของรัฐ ความคืบหน้าในการดำเนินการ รวมทั้งเร่งแก้ไขปัญหา อุปสรรคต่างๆ 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การ</a:t>
            </a:r>
            <a:r>
              <a:rPr lang="th-TH" b="1" dirty="0">
                <a:solidFill>
                  <a:srgbClr val="002060"/>
                </a:solidFill>
              </a:rPr>
              <a:t>จัดทำระเบียบ ข้อบังคับควรยึดหลักการความมีประสิทธิภาพให้มากขึ้น </a:t>
            </a:r>
          </a:p>
        </p:txBody>
      </p:sp>
    </p:spTree>
    <p:extLst>
      <p:ext uri="{BB962C8B-B14F-4D97-AF65-F5344CB8AC3E}">
        <p14:creationId xmlns:p14="http://schemas.microsoft.com/office/powerpoint/2010/main" val="9980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2565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2060"/>
                </a:solidFill>
              </a:rPr>
              <a:t>2</a:t>
            </a:r>
            <a:r>
              <a:rPr lang="th-TH" b="1" dirty="0" smtClean="0">
                <a:solidFill>
                  <a:srgbClr val="002060"/>
                </a:solidFill>
              </a:rPr>
              <a:t>. การจัดการศึกษา  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การ</a:t>
            </a:r>
            <a:r>
              <a:rPr lang="th-TH" b="1" dirty="0">
                <a:solidFill>
                  <a:srgbClr val="002060"/>
                </a:solidFill>
              </a:rPr>
              <a:t>รักษามาตรฐาน และความเข้มแข็งของ</a:t>
            </a:r>
            <a:r>
              <a:rPr lang="th-TH" b="1" dirty="0" smtClean="0">
                <a:solidFill>
                  <a:srgbClr val="002060"/>
                </a:solidFill>
              </a:rPr>
              <a:t>หลักสูตรซึ่งเป็นอัตลักษณ์ของมหาวิทยาลัยให้อยู่ในระดับชั้นนำ 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ควรพัฒนาหลักสูตรให้ทันสมัย เน้นหลักสูตรผู้ประกอบการ การร่วมมือกับภาคเอกชน และทบทวนปรับขั้นตอนการพิจารณาหลักสูตรให้เร็วขึ้น 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จำนวน</a:t>
            </a:r>
            <a:r>
              <a:rPr lang="th-TH" b="1" dirty="0">
                <a:solidFill>
                  <a:srgbClr val="002060"/>
                </a:solidFill>
              </a:rPr>
              <a:t>นักศึกษามีแนวโน้มลดลงอย่างต่อเนื่อง ควรปรับปรุงหลักสูตรในลักษณะบูรณาการ ทันสมัย สอดคล้องกับความต้องการของตลาด บริบท และสถานการณ์ในปัจจุบันของโลก </a:t>
            </a:r>
            <a:endParaRPr lang="th-TH" b="1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ปรับ</a:t>
            </a:r>
            <a:r>
              <a:rPr lang="th-TH" b="1" dirty="0">
                <a:solidFill>
                  <a:srgbClr val="002060"/>
                </a:solidFill>
              </a:rPr>
              <a:t>รูปแบบการเรียนการ</a:t>
            </a:r>
            <a:r>
              <a:rPr lang="th-TH" b="1" dirty="0" smtClean="0">
                <a:solidFill>
                  <a:srgbClr val="002060"/>
                </a:solidFill>
              </a:rPr>
              <a:t>สอนที่</a:t>
            </a:r>
            <a:r>
              <a:rPr lang="th-TH" b="1" dirty="0">
                <a:solidFill>
                  <a:srgbClr val="002060"/>
                </a:solidFill>
              </a:rPr>
              <a:t>เน้นภาคปฏิบัติ การฝึกงาน เน้นทักษะภาษาต่างประเทศ ทักษะด้านเทคโนโลยี </a:t>
            </a:r>
            <a:r>
              <a:rPr lang="th-TH" b="1" dirty="0" smtClean="0">
                <a:solidFill>
                  <a:srgbClr val="002060"/>
                </a:solidFill>
              </a:rPr>
              <a:t>การ</a:t>
            </a:r>
            <a:r>
              <a:rPr lang="th-TH" b="1" dirty="0">
                <a:solidFill>
                  <a:srgbClr val="002060"/>
                </a:solidFill>
              </a:rPr>
              <a:t>คิดเชิงวิเคราะห์ บูรณาการข้ามศาสตร์ การเรียนรู้เพิ่มเติม </a:t>
            </a:r>
            <a:r>
              <a:rPr lang="th-TH" b="1" dirty="0" smtClean="0">
                <a:solidFill>
                  <a:srgbClr val="002060"/>
                </a:solidFill>
              </a:rPr>
              <a:t>การใช้สื่อออนไลน์ รวมทั้ง</a:t>
            </a:r>
            <a:r>
              <a:rPr lang="th-TH" b="1" dirty="0">
                <a:solidFill>
                  <a:srgbClr val="002060"/>
                </a:solidFill>
              </a:rPr>
              <a:t>ส่งเสริมการทำวิจัยให้มากขึ้น 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2060"/>
                </a:solidFill>
              </a:rPr>
              <a:t>2</a:t>
            </a:r>
            <a:r>
              <a:rPr lang="th-TH" b="1" dirty="0" smtClean="0">
                <a:solidFill>
                  <a:srgbClr val="002060"/>
                </a:solidFill>
              </a:rPr>
              <a:t>. การจัดการศึกษา (ต่อ) 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นักศึกษาสนใจ ต้องการเรียนในระดับบัณฑิตศึกษาน้อยลง โดยคนรุ่นใหม่จะมุ่งเน้นการประกอบอาชีพ ควรพิจารณาปรับรูปแบบการดำเนินการ อาทิ จัดทำหลักสูตร ในลักษณะ </a:t>
            </a:r>
            <a:r>
              <a:rPr lang="en-US" b="1" dirty="0">
                <a:solidFill>
                  <a:srgbClr val="002060"/>
                </a:solidFill>
              </a:rPr>
              <a:t>Module </a:t>
            </a:r>
            <a:r>
              <a:rPr lang="th-TH" b="1" dirty="0">
                <a:solidFill>
                  <a:srgbClr val="002060"/>
                </a:solidFill>
              </a:rPr>
              <a:t>หลักสูตรที่เน้นการนำความรู้ไปใช้ประโยชน์ในการทำงาน (ไม่เน้นการได้ปริญญา)  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จัด</a:t>
            </a:r>
            <a:r>
              <a:rPr lang="th-TH" b="1" dirty="0">
                <a:solidFill>
                  <a:srgbClr val="002060"/>
                </a:solidFill>
              </a:rPr>
              <a:t>การศึกษาตลอด</a:t>
            </a:r>
            <a:r>
              <a:rPr lang="th-TH" b="1" dirty="0" smtClean="0">
                <a:solidFill>
                  <a:srgbClr val="002060"/>
                </a:solidFill>
              </a:rPr>
              <a:t>ชีวิตสำหรับบุคคลทั่วไป </a:t>
            </a:r>
            <a:r>
              <a:rPr lang="th-TH" b="1" dirty="0">
                <a:solidFill>
                  <a:srgbClr val="002060"/>
                </a:solidFill>
              </a:rPr>
              <a:t>เช่น การอบรม พัฒนาทักษะความรู้ การศึกษาแบบเจาะจงเป็นเรื่องๆ เพื่อนำไปประกอบอาชีพ ปรับตำแหน่ง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พัฒนาระบบ</a:t>
            </a:r>
            <a:r>
              <a:rPr lang="th-TH" b="1" dirty="0">
                <a:solidFill>
                  <a:srgbClr val="002060"/>
                </a:solidFill>
              </a:rPr>
              <a:t>ความก้าวหน้าของ</a:t>
            </a:r>
            <a:r>
              <a:rPr lang="th-TH" b="1" dirty="0" smtClean="0">
                <a:solidFill>
                  <a:srgbClr val="002060"/>
                </a:solidFill>
              </a:rPr>
              <a:t>อาจารย์ด้านการเรียนการสอน </a:t>
            </a:r>
            <a:r>
              <a:rPr lang="th-TH" b="1" dirty="0">
                <a:solidFill>
                  <a:srgbClr val="002060"/>
                </a:solidFill>
              </a:rPr>
              <a:t>รวมทั้งกรอบมาตรฐานอาจารย์มือ</a:t>
            </a:r>
            <a:r>
              <a:rPr lang="th-TH" b="1" dirty="0" smtClean="0">
                <a:solidFill>
                  <a:srgbClr val="002060"/>
                </a:solidFill>
              </a:rPr>
              <a:t>อาชีพ </a:t>
            </a:r>
            <a:r>
              <a:rPr lang="en-US" b="1" dirty="0" smtClean="0">
                <a:solidFill>
                  <a:srgbClr val="002060"/>
                </a:solidFill>
              </a:rPr>
              <a:t>(Professional Standards Framework)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ส่งเสริม</a:t>
            </a:r>
            <a:r>
              <a:rPr lang="th-TH" b="1" dirty="0">
                <a:solidFill>
                  <a:srgbClr val="002060"/>
                </a:solidFill>
              </a:rPr>
              <a:t>และสนับสนุนการใช้นวัตกรรมและเทคโนโลยีเพื่อการศึกษา รวมทั้งการปฏิรูปการเรียนรู้ (</a:t>
            </a:r>
            <a:r>
              <a:rPr lang="en-US" b="1" dirty="0">
                <a:solidFill>
                  <a:srgbClr val="002060"/>
                </a:solidFill>
              </a:rPr>
              <a:t>transforming learning) </a:t>
            </a:r>
            <a:r>
              <a:rPr lang="th-TH" b="1" dirty="0">
                <a:solidFill>
                  <a:srgbClr val="002060"/>
                </a:solidFill>
              </a:rPr>
              <a:t>ให้สอดคล้องกับการพัฒนาผู้เรียนหลากหลายช่วงวัย </a:t>
            </a:r>
            <a:endParaRPr lang="th-TH" b="1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endParaRPr lang="th-TH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2060"/>
                </a:solidFill>
              </a:rPr>
              <a:t>3</a:t>
            </a:r>
            <a:r>
              <a:rPr lang="th-TH" b="1" dirty="0" smtClean="0">
                <a:solidFill>
                  <a:srgbClr val="002060"/>
                </a:solidFill>
              </a:rPr>
              <a:t>. การพัฒนานักศึกษา 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ควร</a:t>
            </a:r>
            <a:r>
              <a:rPr lang="th-TH" b="1" dirty="0">
                <a:solidFill>
                  <a:srgbClr val="002060"/>
                </a:solidFill>
              </a:rPr>
              <a:t>เร่งดำเนินการขับเคลื่อนนโยบาย </a:t>
            </a:r>
            <a:r>
              <a:rPr lang="en-US" b="1" dirty="0">
                <a:solidFill>
                  <a:srgbClr val="002060"/>
                </a:solidFill>
              </a:rPr>
              <a:t>Student First </a:t>
            </a:r>
            <a:r>
              <a:rPr lang="th-TH" b="1" dirty="0">
                <a:solidFill>
                  <a:srgbClr val="002060"/>
                </a:solidFill>
              </a:rPr>
              <a:t>ให้เป็นรูปธรรม </a:t>
            </a:r>
            <a:endParaRPr lang="th-TH" b="1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การเตรียมการเพื่อรับมือต่อสภาวะปัญหาด้วยจิตวิทยาสร้างสรรค์</a:t>
            </a: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ควรส่งเสริมการจัดกิจกรรมระหว่างคณะ วิทยาเขต และมีการประชาสัมพันธ์ให้นักศึกษาเข้าร่วมกิจกรรมให้มากขึ้น </a:t>
            </a:r>
            <a:r>
              <a:rPr lang="th-TH" b="1" dirty="0" smtClean="0">
                <a:solidFill>
                  <a:srgbClr val="002060"/>
                </a:solidFill>
              </a:rPr>
              <a:t> 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ควร</a:t>
            </a:r>
            <a:r>
              <a:rPr lang="th-TH" b="1" dirty="0">
                <a:solidFill>
                  <a:srgbClr val="002060"/>
                </a:solidFill>
              </a:rPr>
              <a:t>วางแผนเรื่องจำนวนนักศึกษา เนื่องจากนักศึกษาที่มีแนวโน้มลดลงอย่างต่อเนื่องและจะมีผลกระทบต่อเนื่องต่อทุกภารกิจของมหาวิทยาลัย รวมทั้งด้าน</a:t>
            </a:r>
            <a:r>
              <a:rPr lang="th-TH" b="1" dirty="0" smtClean="0">
                <a:solidFill>
                  <a:srgbClr val="002060"/>
                </a:solidFill>
              </a:rPr>
              <a:t>งบประมาณ</a:t>
            </a:r>
          </a:p>
          <a:p>
            <a:pPr lvl="1">
              <a:spcBef>
                <a:spcPts val="600"/>
              </a:spcBef>
            </a:pPr>
            <a:endParaRPr lang="th-TH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5715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2060"/>
                </a:solidFill>
              </a:rPr>
              <a:t>4</a:t>
            </a:r>
            <a:r>
              <a:rPr lang="th-TH" b="1" dirty="0" smtClean="0">
                <a:solidFill>
                  <a:srgbClr val="002060"/>
                </a:solidFill>
              </a:rPr>
              <a:t>. การ</a:t>
            </a:r>
            <a:r>
              <a:rPr lang="th-TH" b="1" dirty="0">
                <a:solidFill>
                  <a:srgbClr val="002060"/>
                </a:solidFill>
              </a:rPr>
              <a:t>สร้างความเข้มแข็งด้านศิลปะและการ</a:t>
            </a:r>
            <a:r>
              <a:rPr lang="th-TH" b="1" dirty="0" smtClean="0">
                <a:solidFill>
                  <a:srgbClr val="002060"/>
                </a:solidFill>
              </a:rPr>
              <a:t>ออกแบบ 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ควร</a:t>
            </a:r>
            <a:r>
              <a:rPr lang="th-TH" b="1" dirty="0">
                <a:solidFill>
                  <a:srgbClr val="002060"/>
                </a:solidFill>
              </a:rPr>
              <a:t>จัดกิจกรรมกระตุ้นให้เกิดแรงบันดาลใจ การรวมพลัง ร่วมแรงร่วมใจของชาวศิลปากร เพื่อนำไปสู่ความเป็นหนึ่งด้านศิลปะและการออกแบบในระดับ</a:t>
            </a:r>
            <a:r>
              <a:rPr lang="th-TH" b="1" dirty="0" smtClean="0">
                <a:solidFill>
                  <a:srgbClr val="002060"/>
                </a:solidFill>
              </a:rPr>
              <a:t>นานาชาติ เพิ่มมากขึ้น </a:t>
            </a:r>
            <a:endParaRPr lang="th-TH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2565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2060"/>
                </a:solidFill>
              </a:rPr>
              <a:t>5</a:t>
            </a:r>
            <a:r>
              <a:rPr lang="th-TH" b="1" dirty="0" smtClean="0">
                <a:solidFill>
                  <a:srgbClr val="002060"/>
                </a:solidFill>
              </a:rPr>
              <a:t>. การบริหารจัดการ 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การ</a:t>
            </a:r>
            <a:r>
              <a:rPr lang="th-TH" b="1" dirty="0">
                <a:solidFill>
                  <a:srgbClr val="002060"/>
                </a:solidFill>
              </a:rPr>
              <a:t>สื่อสาร ประชาสัมพันธ์ ควรปรับปรุงรูปแบบการนำเสนอให้ทันสมัย ชัดเจน เข้าใจง่าย มีการสื่อสารในเชิงรุก และนำหลักการโฆษณามาใช้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การเงิน</a:t>
            </a:r>
            <a:r>
              <a:rPr lang="th-TH" b="1" dirty="0">
                <a:solidFill>
                  <a:srgbClr val="002060"/>
                </a:solidFill>
              </a:rPr>
              <a:t>บัญชี/การจัดซื้อ จัดจ้าง/งบประมาณ </a:t>
            </a:r>
            <a:r>
              <a:rPr lang="th-TH" b="1" dirty="0" smtClean="0">
                <a:solidFill>
                  <a:srgbClr val="002060"/>
                </a:solidFill>
              </a:rPr>
              <a:t>ควรให้</a:t>
            </a:r>
            <a:r>
              <a:rPr lang="th-TH" b="1" dirty="0">
                <a:solidFill>
                  <a:srgbClr val="002060"/>
                </a:solidFill>
              </a:rPr>
              <a:t>มีขั้นตอน </a:t>
            </a:r>
            <a:r>
              <a:rPr lang="th-TH" b="1" dirty="0" smtClean="0">
                <a:solidFill>
                  <a:srgbClr val="002060"/>
                </a:solidFill>
              </a:rPr>
              <a:t>วิธีปฏิบัติที่</a:t>
            </a:r>
            <a:r>
              <a:rPr lang="th-TH" b="1" dirty="0">
                <a:solidFill>
                  <a:srgbClr val="002060"/>
                </a:solidFill>
              </a:rPr>
              <a:t>ชัดเจนเป็นแนวทางเดียวกันในทุกวิทยาเขต และจัดทำคู่มือการปฏิบัติงาน </a:t>
            </a:r>
            <a:r>
              <a:rPr lang="th-TH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กำลังเริ่มดำเนินการ</a:t>
            </a:r>
            <a:r>
              <a:rPr lang="th-TH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ระบบงาน</a:t>
            </a:r>
            <a:r>
              <a:rPr lang="th-TH" b="1" dirty="0">
                <a:solidFill>
                  <a:srgbClr val="002060"/>
                </a:solidFill>
              </a:rPr>
              <a:t>ธุรการ และสารบรรณ ควรปรับปรุงและพัฒนาระบบการทำงานให้ชัดเจน ลดขั้นตอนการทำงาน และจัดทำคู่มือการปฏิบัติงาน </a:t>
            </a:r>
            <a:r>
              <a:rPr lang="th-TH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(กำลังเริ่มดำเนินการ)</a:t>
            </a:r>
            <a:endParaRPr lang="th-TH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ควรพัฒนาโปรแกรมที่เป็น </a:t>
            </a:r>
            <a:r>
              <a:rPr lang="en-US" b="1" dirty="0" smtClean="0">
                <a:solidFill>
                  <a:srgbClr val="002060"/>
                </a:solidFill>
              </a:rPr>
              <a:t>Open Source </a:t>
            </a:r>
            <a:r>
              <a:rPr lang="th-TH" b="1" dirty="0" smtClean="0">
                <a:solidFill>
                  <a:srgbClr val="002060"/>
                </a:solidFill>
              </a:rPr>
              <a:t>ของตนเอง หรือเน้นการจัดซื้อโปรแกรมที่เป็น </a:t>
            </a:r>
            <a:r>
              <a:rPr lang="en-US" b="1" dirty="0" smtClean="0">
                <a:solidFill>
                  <a:srgbClr val="002060"/>
                </a:solidFill>
              </a:rPr>
              <a:t>Open Source </a:t>
            </a:r>
            <a:r>
              <a:rPr lang="th-TH" b="1" dirty="0" smtClean="0">
                <a:solidFill>
                  <a:srgbClr val="002060"/>
                </a:solidFill>
              </a:rPr>
              <a:t>มากกว่าการซื้อโปรแกรมสำเร็จรูป รวมทั้งควร</a:t>
            </a:r>
            <a:r>
              <a:rPr lang="th-TH" b="1" dirty="0">
                <a:solidFill>
                  <a:srgbClr val="002060"/>
                </a:solidFill>
              </a:rPr>
              <a:t>เน้นให้มีการจัดการเรียนการสอนในมหาวิทยาลัยด้วย</a:t>
            </a:r>
          </a:p>
        </p:txBody>
      </p:sp>
    </p:spTree>
    <p:extLst>
      <p:ext uri="{BB962C8B-B14F-4D97-AF65-F5344CB8AC3E}">
        <p14:creationId xmlns:p14="http://schemas.microsoft.com/office/powerpoint/2010/main" val="36403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002060"/>
                </a:solidFill>
              </a:rPr>
              <a:t>6</a:t>
            </a:r>
            <a:r>
              <a:rPr lang="th-TH" b="1" dirty="0" smtClean="0">
                <a:solidFill>
                  <a:srgbClr val="002060"/>
                </a:solidFill>
              </a:rPr>
              <a:t>. การพัฒนาบุคลากร 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ควร</a:t>
            </a:r>
            <a:r>
              <a:rPr lang="th-TH" b="1" dirty="0">
                <a:solidFill>
                  <a:srgbClr val="002060"/>
                </a:solidFill>
              </a:rPr>
              <a:t>มีระบบพัฒนาบุคลากรให้มีประสิทธิภาพ มีทักษะความรู้ความชำนาญให้มากขึ้น และปรับทัศนคติ วิธีคิด วิธีการทำงานที่เอื้อต่อนโยบาย </a:t>
            </a:r>
            <a:r>
              <a:rPr lang="en-US" b="1" dirty="0">
                <a:solidFill>
                  <a:srgbClr val="002060"/>
                </a:solidFill>
              </a:rPr>
              <a:t>Student First </a:t>
            </a:r>
            <a:r>
              <a:rPr lang="th-TH" b="1" dirty="0">
                <a:solidFill>
                  <a:srgbClr val="002060"/>
                </a:solidFill>
              </a:rPr>
              <a:t>และ </a:t>
            </a:r>
            <a:r>
              <a:rPr lang="en-US" b="1" dirty="0">
                <a:solidFill>
                  <a:srgbClr val="002060"/>
                </a:solidFill>
              </a:rPr>
              <a:t>Quality First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ใช้</a:t>
            </a:r>
            <a:r>
              <a:rPr lang="th-TH" b="1" dirty="0">
                <a:solidFill>
                  <a:srgbClr val="002060"/>
                </a:solidFill>
              </a:rPr>
              <a:t>ระบบ กลไกการประเมินผลการปฏิบัติงานมาใช้เป็นเครื่องมือในการพัฒนาบุคลากร และพัฒนาการทำงานอย่างจริงจัง</a:t>
            </a: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ควร</a:t>
            </a:r>
            <a:r>
              <a:rPr lang="th-TH" b="1" dirty="0">
                <a:solidFill>
                  <a:srgbClr val="002060"/>
                </a:solidFill>
              </a:rPr>
              <a:t>จัดให้มีหน่วยงานและกลไกที่จะช่วยขับเคลื่อนและสนับสนุนการเข้าสู่</a:t>
            </a:r>
            <a:r>
              <a:rPr lang="th-TH" b="1" dirty="0" smtClean="0">
                <a:solidFill>
                  <a:srgbClr val="002060"/>
                </a:solidFill>
              </a:rPr>
              <a:t>ตำแหน่งที่สูงขึ้นอาทิ </a:t>
            </a:r>
            <a:r>
              <a:rPr lang="th-TH" b="1" dirty="0">
                <a:solidFill>
                  <a:srgbClr val="002060"/>
                </a:solidFill>
              </a:rPr>
              <a:t>ให้คำปรึกษา แนะนำ หรือเป็นพี่</a:t>
            </a:r>
            <a:r>
              <a:rPr lang="th-TH" b="1" dirty="0" smtClean="0">
                <a:solidFill>
                  <a:srgbClr val="002060"/>
                </a:solidFill>
              </a:rPr>
              <a:t>เลี้ยง</a:t>
            </a:r>
            <a:endParaRPr lang="th-TH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5715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002060"/>
                </a:solidFill>
              </a:rPr>
              <a:t>7</a:t>
            </a:r>
            <a:r>
              <a:rPr lang="th-TH" b="1" dirty="0" smtClean="0">
                <a:solidFill>
                  <a:srgbClr val="002060"/>
                </a:solidFill>
              </a:rPr>
              <a:t>. การบริหารวิทยาเขต </a:t>
            </a: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ควรปรับปรุงระบบการบริหารวิทยาเขตให้เป็นเอกภาพและมีประสิทธิภาพมากขึ้น </a:t>
            </a:r>
          </a:p>
          <a:p>
            <a:pPr lvl="1">
              <a:spcBef>
                <a:spcPts val="600"/>
              </a:spcBef>
            </a:pPr>
            <a:endParaRPr lang="th-TH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2060"/>
                </a:solidFill>
              </a:rPr>
              <a:t>8</a:t>
            </a:r>
            <a:r>
              <a:rPr lang="th-TH" b="1" dirty="0" smtClean="0">
                <a:solidFill>
                  <a:srgbClr val="002060"/>
                </a:solidFill>
              </a:rPr>
              <a:t>. ศิษย์เก่า</a:t>
            </a:r>
            <a:endParaRPr lang="th-TH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เร่ง</a:t>
            </a:r>
            <a:r>
              <a:rPr lang="th-TH" b="1" dirty="0">
                <a:solidFill>
                  <a:srgbClr val="002060"/>
                </a:solidFill>
              </a:rPr>
              <a:t>สร้างเครือข่ายความร่วมมือกับศิษย์เก่า เพื่อช่วยสนับสนุนกิจการของ</a:t>
            </a:r>
            <a:r>
              <a:rPr lang="th-TH" b="1" dirty="0" smtClean="0">
                <a:solidFill>
                  <a:srgbClr val="002060"/>
                </a:solidFill>
              </a:rPr>
              <a:t>มหาวิทยาลัย</a:t>
            </a: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ควรปรับปรุงฐานข้อมูลศิษย์เก่าของสมาคมศิษย์เก่าและคณะให้ทันสมัย และเพิ่มช่องทางการสื่อสาร ประชาสัมพันธ์ข้อมูลข่าวสารของคณะ/มหาวิทยาลัยให้มากขึ้น </a:t>
            </a: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สนับสนุนการจัดกิจกรรมต่างๆ รวมทั้งช่องทางที่นักศึกษาเก่าจะเข้ามาช่วยเหลือมหาวิทยาลัย นักศึกษาปัจจุบัน  </a:t>
            </a: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คณะวิชา มหาวิทยาลัย ควรให้นักศึกษา/บัณฑิตที่สำเร็จการศึกษา จัดทำ </a:t>
            </a:r>
            <a:r>
              <a:rPr lang="en-US" b="1" dirty="0">
                <a:solidFill>
                  <a:srgbClr val="002060"/>
                </a:solidFill>
              </a:rPr>
              <a:t>Profile </a:t>
            </a:r>
            <a:r>
              <a:rPr lang="th-TH" b="1" dirty="0">
                <a:solidFill>
                  <a:srgbClr val="002060"/>
                </a:solidFill>
              </a:rPr>
              <a:t>ของตนเอง แล้วรวบรวมเป็นฐานข้อมูล คลังข้อมูล เผยแพร่ใน</a:t>
            </a:r>
            <a:r>
              <a:rPr lang="th-TH" b="1" dirty="0" smtClean="0">
                <a:solidFill>
                  <a:srgbClr val="002060"/>
                </a:solidFill>
              </a:rPr>
              <a:t>เว็บไซต์</a:t>
            </a:r>
            <a:endParaRPr lang="th-TH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1143000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ในช่วง</a:t>
            </a:r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ประจำปีงบประมาณ พ.ศ. </a:t>
            </a:r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2560-2561 </a:t>
            </a:r>
            <a:r>
              <a:rPr lang="th-TH" sz="36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>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484784"/>
            <a:ext cx="7704856" cy="532859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sz="3200" b="1" dirty="0"/>
              <a:t>1</a:t>
            </a:r>
            <a:r>
              <a:rPr lang="th-TH" sz="3200" b="1" dirty="0" smtClean="0"/>
              <a:t>. </a:t>
            </a:r>
            <a:r>
              <a:rPr lang="th-TH" sz="3200" b="1" dirty="0"/>
              <a:t>โครงสร้าง</a:t>
            </a:r>
            <a:r>
              <a:rPr lang="th-TH" sz="3200" b="1" dirty="0" smtClean="0"/>
              <a:t>องค์กร  </a:t>
            </a:r>
            <a:endParaRPr lang="th-TH" sz="3200" b="1" dirty="0"/>
          </a:p>
          <a:p>
            <a:pPr lvl="1">
              <a:spcBef>
                <a:spcPts val="600"/>
              </a:spcBef>
            </a:pPr>
            <a:r>
              <a:rPr lang="th-TH" sz="2800" b="1" dirty="0" smtClean="0">
                <a:solidFill>
                  <a:srgbClr val="002060"/>
                </a:solidFill>
              </a:rPr>
              <a:t>ปรับ</a:t>
            </a:r>
            <a:r>
              <a:rPr lang="th-TH" sz="2800" b="1" dirty="0">
                <a:solidFill>
                  <a:srgbClr val="002060"/>
                </a:solidFill>
              </a:rPr>
              <a:t>โครงสร้าง</a:t>
            </a:r>
            <a:r>
              <a:rPr lang="th-TH" sz="2800" b="1" dirty="0" smtClean="0">
                <a:solidFill>
                  <a:srgbClr val="002060"/>
                </a:solidFill>
              </a:rPr>
              <a:t>องค์กร   </a:t>
            </a:r>
            <a:endParaRPr lang="th-TH" sz="2800" b="1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sz="2800" b="1" dirty="0" smtClean="0"/>
              <a:t>หน่วยงาน</a:t>
            </a:r>
            <a:r>
              <a:rPr lang="th-TH" sz="2800" b="1" dirty="0"/>
              <a:t>เฉพาะ</a:t>
            </a:r>
            <a:r>
              <a:rPr lang="th-TH" sz="2800" b="1" dirty="0" smtClean="0"/>
              <a:t>กิจ ภายใต้</a:t>
            </a:r>
            <a:r>
              <a:rPr lang="th-TH" sz="2800" b="1" dirty="0"/>
              <a:t>สำนักงาน</a:t>
            </a:r>
            <a:r>
              <a:rPr lang="th-TH" sz="2800" b="1" dirty="0" smtClean="0"/>
              <a:t>อธิการบดี เช่น </a:t>
            </a:r>
            <a:r>
              <a:rPr lang="en-US" sz="2800" b="1" dirty="0" smtClean="0"/>
              <a:t>SU-FIH, G&amp;E Center</a:t>
            </a:r>
          </a:p>
          <a:p>
            <a:pPr lvl="1">
              <a:spcBef>
                <a:spcPts val="600"/>
              </a:spcBef>
            </a:pPr>
            <a:r>
              <a:rPr lang="th-TH" sz="2800" b="1" dirty="0" smtClean="0">
                <a:solidFill>
                  <a:srgbClr val="002060"/>
                </a:solidFill>
              </a:rPr>
              <a:t>ปรับ</a:t>
            </a:r>
            <a:r>
              <a:rPr lang="th-TH" sz="2800" b="1" dirty="0">
                <a:solidFill>
                  <a:srgbClr val="002060"/>
                </a:solidFill>
              </a:rPr>
              <a:t>สถานภาพของสถาบันวิจัยและ</a:t>
            </a:r>
            <a:r>
              <a:rPr lang="th-TH" sz="2800" b="1" dirty="0" smtClean="0">
                <a:solidFill>
                  <a:srgbClr val="002060"/>
                </a:solidFill>
              </a:rPr>
              <a:t>พัฒนา</a:t>
            </a:r>
            <a:endParaRPr lang="th-TH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5715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2060"/>
                </a:solidFill>
              </a:rPr>
              <a:t>9</a:t>
            </a:r>
            <a:r>
              <a:rPr lang="th-TH" b="1" dirty="0" smtClean="0">
                <a:solidFill>
                  <a:srgbClr val="002060"/>
                </a:solidFill>
              </a:rPr>
              <a:t>. การให้บริการและสิ่ง</a:t>
            </a:r>
            <a:r>
              <a:rPr lang="th-TH" b="1" dirty="0">
                <a:solidFill>
                  <a:srgbClr val="002060"/>
                </a:solidFill>
              </a:rPr>
              <a:t>อำนวยความสะดวกแก่นักศึกษา </a:t>
            </a:r>
            <a:endParaRPr lang="th-TH" b="1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การ</a:t>
            </a:r>
            <a:r>
              <a:rPr lang="th-TH" b="1" dirty="0">
                <a:solidFill>
                  <a:srgbClr val="002060"/>
                </a:solidFill>
              </a:rPr>
              <a:t>ให้บริการ ควรปรับปรุงพัฒนาหน่วยงานที่มีหน้าที่ให้บริการแก่นักศึกษาให้บริการด้วยจิตบริการ </a:t>
            </a:r>
            <a:endParaRPr lang="th-TH" b="1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สิ่ง</a:t>
            </a:r>
            <a:r>
              <a:rPr lang="th-TH" b="1" dirty="0">
                <a:solidFill>
                  <a:srgbClr val="002060"/>
                </a:solidFill>
              </a:rPr>
              <a:t>อำนวยความสะดวก ควรปรับปรุงให้เพียงพอและเอื้อต่อการเรียนรู้ของนักศึกษา อาทิ ระบบ</a:t>
            </a:r>
            <a:r>
              <a:rPr lang="th-TH" b="1" dirty="0" smtClean="0">
                <a:solidFill>
                  <a:srgbClr val="002060"/>
                </a:solidFill>
              </a:rPr>
              <a:t>อินเทอร์เน็ตที่</a:t>
            </a:r>
            <a:r>
              <a:rPr lang="th-TH" b="1" dirty="0">
                <a:solidFill>
                  <a:srgbClr val="002060"/>
                </a:solidFill>
              </a:rPr>
              <a:t>มีประสิทธิภาพ และครอบคลุมทุกพื้นที่ในมหาวิทยาลัย </a:t>
            </a: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สภาพแวดล้อม ความปลอดภัย </a:t>
            </a:r>
            <a:r>
              <a:rPr lang="th-TH" b="1" dirty="0" smtClean="0">
                <a:solidFill>
                  <a:srgbClr val="002060"/>
                </a:solidFill>
              </a:rPr>
              <a:t>ควรปรับปรุง</a:t>
            </a:r>
            <a:r>
              <a:rPr lang="th-TH" b="1" dirty="0">
                <a:solidFill>
                  <a:srgbClr val="002060"/>
                </a:solidFill>
              </a:rPr>
              <a:t>สภาพแวดล้อมในทุกวิทยาเขตให้มีระเบียบ ปลอดภัย สร้างบรรยากาศแห่งการเรียนรู้ </a:t>
            </a:r>
            <a:endParaRPr lang="th-TH" b="1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endParaRPr lang="th-TH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72808" cy="864096"/>
          </a:xfrm>
        </p:spPr>
        <p:txBody>
          <a:bodyPr>
            <a:normAutofit/>
          </a:bodyPr>
          <a:lstStyle/>
          <a:p>
            <a:r>
              <a:rPr lang="th-TH" sz="2800" dirty="0" smtClean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เรื่องสำคัญที่ควรเร่งดำเนินการ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5715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002060"/>
                </a:solidFill>
              </a:rPr>
              <a:t>10</a:t>
            </a:r>
            <a:r>
              <a:rPr lang="th-TH" b="1" dirty="0">
                <a:solidFill>
                  <a:srgbClr val="002060"/>
                </a:solidFill>
              </a:rPr>
              <a:t>. การดูแลนักศึกษาต่างชาติ </a:t>
            </a:r>
            <a:endParaRPr lang="th-TH" b="1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ควรมีระบบ กลไก ในการดูแลนักศึกษาต่างชาติ จัดสิ่งอำนวยความสะดวกในด้านต่างๆ อาทิ เอกสาร หอพัก การทำ </a:t>
            </a:r>
            <a:r>
              <a:rPr lang="en-US" b="1" dirty="0">
                <a:solidFill>
                  <a:srgbClr val="002060"/>
                </a:solidFill>
              </a:rPr>
              <a:t>VISA </a:t>
            </a:r>
            <a:r>
              <a:rPr lang="th-TH" b="1" dirty="0">
                <a:solidFill>
                  <a:srgbClr val="002060"/>
                </a:solidFill>
              </a:rPr>
              <a:t>การเทียบโอนรายวิชา </a:t>
            </a:r>
            <a:endParaRPr lang="th-TH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34611" y="3141365"/>
            <a:ext cx="3072132" cy="1143000"/>
          </a:xfrm>
        </p:spPr>
        <p:txBody>
          <a:bodyPr>
            <a:normAutofit/>
          </a:bodyPr>
          <a:lstStyle/>
          <a:p>
            <a:r>
              <a:rPr lang="th-TH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LPAKORN70yr" panose="02000500000000020004" pitchFamily="2" charset="-34"/>
                <a:cs typeface="SILPAKORN70yr" panose="02000500000000020004" pitchFamily="2" charset="-34"/>
              </a:rPr>
              <a:t>ขอบคุณครับ</a:t>
            </a:r>
          </a:p>
        </p:txBody>
      </p:sp>
      <p:sp>
        <p:nvSpPr>
          <p:cNvPr id="7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34" name="Picture 2" descr="Image result for ขอบคุ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19431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b="1" dirty="0" smtClean="0"/>
              <a:t>2. การจัดการศึกษา</a:t>
            </a:r>
            <a:endParaRPr lang="th-TH" b="1" dirty="0"/>
          </a:p>
          <a:p>
            <a:pPr lvl="1">
              <a:spcBef>
                <a:spcPts val="600"/>
              </a:spcBef>
            </a:pPr>
            <a:r>
              <a:rPr lang="th-TH" b="1" dirty="0" smtClean="0">
                <a:solidFill>
                  <a:srgbClr val="002060"/>
                </a:solidFill>
              </a:rPr>
              <a:t>มี</a:t>
            </a:r>
            <a:r>
              <a:rPr lang="th-TH" b="1" dirty="0">
                <a:solidFill>
                  <a:srgbClr val="002060"/>
                </a:solidFill>
              </a:rPr>
              <a:t>การเปิดรายวิชาศิลปากร</a:t>
            </a:r>
            <a:r>
              <a:rPr lang="th-TH" b="1" dirty="0" smtClean="0">
                <a:solidFill>
                  <a:srgbClr val="002060"/>
                </a:solidFill>
              </a:rPr>
              <a:t>สร้างสรรค์</a:t>
            </a:r>
            <a:endParaRPr lang="th-TH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6" name="PRESENT คณาจารย์.002.jpeg" descr="PRESENT คณาจารย์.002.jpeg"/>
          <p:cNvPicPr>
            <a:picLocks noChangeAspect="1"/>
          </p:cNvPicPr>
          <p:nvPr/>
        </p:nvPicPr>
        <p:blipFill rotWithShape="1">
          <a:blip r:embed="rId2">
            <a:extLst/>
          </a:blip>
          <a:srcRect l="4607" t="6436" r="3695" b="7337"/>
          <a:stretch/>
        </p:blipFill>
        <p:spPr>
          <a:xfrm>
            <a:off x="1907704" y="2310223"/>
            <a:ext cx="5976665" cy="42151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04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b="1" dirty="0" smtClean="0"/>
              <a:t>2. การจัดการศึกษา</a:t>
            </a:r>
            <a:endParaRPr lang="th-TH" b="1" dirty="0"/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มีระบบและกลไกเพื่อพัฒนาทักษะการเรียนรู้ภาษาอังกฤษของนักศึกษา</a:t>
            </a: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7" name="Picture 2" descr="Image may contain: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81" y="2338788"/>
            <a:ext cx="2984207" cy="42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o automatic alt text availabl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4"/>
          <a:stretch/>
        </p:blipFill>
        <p:spPr bwMode="auto">
          <a:xfrm>
            <a:off x="1184586" y="2583453"/>
            <a:ext cx="2274539" cy="325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o automatic alt text availabl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/>
          <a:stretch/>
        </p:blipFill>
        <p:spPr bwMode="auto">
          <a:xfrm>
            <a:off x="3545485" y="3161799"/>
            <a:ext cx="2285464" cy="325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1124744"/>
            <a:ext cx="7704856" cy="295232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b="1" dirty="0" smtClean="0"/>
              <a:t>2. การจัดการศึกษา</a:t>
            </a:r>
            <a:endParaRPr lang="th-TH" b="1" dirty="0"/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rgbClr val="002060"/>
                </a:solidFill>
              </a:rPr>
              <a:t>จัดทำระเบียบมหาวิทยาลัยศิลปากรว่าด้วยระบบและกลไกในการดำเนินการหลักสูตรของมหาวิทยาลัย พ.ศ. 2561</a:t>
            </a:r>
          </a:p>
          <a:p>
            <a:pPr lvl="1">
              <a:spcBef>
                <a:spcPts val="600"/>
              </a:spcBef>
            </a:pPr>
            <a:r>
              <a:rPr lang="th-TH" b="1" dirty="0"/>
              <a:t>จัดทำระเบียบมหาวิทยาลัยศิลปากรว่าด้วยการศึกษาเป็นรายวิชาในหลักสูตรที่เปิดการเรียนการสอนในมหาวิทยาลัยสำหรับบุคคลทั่วไป พ.ศ. 2561 </a:t>
            </a: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13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76864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b="1" dirty="0"/>
              <a:t>3</a:t>
            </a:r>
            <a:r>
              <a:rPr lang="th-TH" b="1" dirty="0" smtClean="0"/>
              <a:t>. การ</a:t>
            </a:r>
            <a:r>
              <a:rPr lang="th-TH" b="1" dirty="0"/>
              <a:t>พัฒนามหาวิทยาลัยสู่ความเป็นนานาชาติ และการจัดอันดับมหาวิทยาลัย  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นำ</a:t>
            </a:r>
            <a:r>
              <a:rPr lang="th-TH" b="1" dirty="0"/>
              <a:t>ระบบ </a:t>
            </a:r>
            <a:r>
              <a:rPr lang="en-US" b="1" dirty="0"/>
              <a:t>AUN QA </a:t>
            </a:r>
            <a:r>
              <a:rPr lang="th-TH" b="1" dirty="0"/>
              <a:t>และเกณฑ์ </a:t>
            </a:r>
            <a:r>
              <a:rPr lang="en-US" b="1" dirty="0" err="1"/>
              <a:t>EdPEx</a:t>
            </a:r>
            <a:r>
              <a:rPr lang="en-US" b="1" dirty="0"/>
              <a:t> </a:t>
            </a:r>
            <a:r>
              <a:rPr lang="th-TH" b="1" dirty="0"/>
              <a:t>มาใช้ เพื่อผลักดันสู่ความเป็นนานาชาติ </a:t>
            </a:r>
            <a:r>
              <a:rPr lang="th-TH" b="1" dirty="0" smtClean="0"/>
              <a:t> </a:t>
            </a:r>
          </a:p>
          <a:p>
            <a:pPr marL="57150" indent="0">
              <a:spcBef>
                <a:spcPts val="600"/>
              </a:spcBef>
              <a:buNone/>
            </a:pPr>
            <a:endParaRPr lang="th-TH" b="1" dirty="0"/>
          </a:p>
          <a:p>
            <a:pPr marL="57150" indent="0">
              <a:spcBef>
                <a:spcPts val="600"/>
              </a:spcBef>
              <a:buNone/>
            </a:pPr>
            <a:endParaRPr lang="en-US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2988"/>
          <a:stretch/>
        </p:blipFill>
        <p:spPr>
          <a:xfrm>
            <a:off x="1074816" y="2204864"/>
            <a:ext cx="4085452" cy="3104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2988"/>
          <a:stretch/>
        </p:blipFill>
        <p:spPr>
          <a:xfrm>
            <a:off x="4828908" y="3400053"/>
            <a:ext cx="4207588" cy="31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76864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b="1" dirty="0"/>
              <a:t>3</a:t>
            </a:r>
            <a:r>
              <a:rPr lang="th-TH" b="1" dirty="0" smtClean="0"/>
              <a:t>. การ</a:t>
            </a:r>
            <a:r>
              <a:rPr lang="th-TH" b="1" dirty="0"/>
              <a:t>พัฒนามหาวิทยาลัยสู่ความเป็นนานาชาติ และการจัดอันดับมหาวิทยาลัย  </a:t>
            </a:r>
          </a:p>
          <a:p>
            <a:pPr lvl="1">
              <a:spcBef>
                <a:spcPts val="600"/>
              </a:spcBef>
            </a:pPr>
            <a:r>
              <a:rPr lang="th-TH" b="1" dirty="0" smtClean="0"/>
              <a:t>การ</a:t>
            </a:r>
            <a:r>
              <a:rPr lang="th-TH" b="1" dirty="0"/>
              <a:t>เป็นเจ้าภาพจัดงานประชุมวิชาการนานาชาติ </a:t>
            </a:r>
            <a:r>
              <a:rPr lang="en-US" b="1" dirty="0"/>
              <a:t>QS Totally Arts </a:t>
            </a:r>
            <a:r>
              <a:rPr lang="en-US" b="1" dirty="0" smtClean="0"/>
              <a:t>Summit 2018 </a:t>
            </a:r>
            <a:r>
              <a:rPr lang="en-US" b="1" dirty="0"/>
              <a:t>(Art &amp; Design) </a:t>
            </a:r>
          </a:p>
          <a:p>
            <a:pPr marL="57150" indent="0">
              <a:spcBef>
                <a:spcPts val="600"/>
              </a:spcBef>
              <a:buNone/>
            </a:pPr>
            <a:endParaRPr lang="th-TH" b="1" dirty="0"/>
          </a:p>
          <a:p>
            <a:pPr marL="57150" indent="0">
              <a:spcBef>
                <a:spcPts val="600"/>
              </a:spcBef>
              <a:buNone/>
            </a:pPr>
            <a:endParaRPr lang="en-US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43336"/>
            <a:ext cx="4142049" cy="2558578"/>
          </a:xfrm>
          <a:prstGeom prst="rect">
            <a:avLst/>
          </a:prstGeom>
        </p:spPr>
      </p:pic>
      <p:pic>
        <p:nvPicPr>
          <p:cNvPr id="5122" name="Picture 2" descr=" QS238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43336"/>
            <a:ext cx="2952328" cy="19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 23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30102"/>
            <a:ext cx="2952328" cy="19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8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9632" y="908720"/>
            <a:ext cx="7776864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4</a:t>
            </a:r>
            <a:r>
              <a:rPr lang="th-TH" b="1" dirty="0" smtClean="0"/>
              <a:t>. การส่งเสริมความเป็นเลิศด้านศิลปะและการออกแบบ  </a:t>
            </a:r>
            <a:endParaRPr lang="th-TH" b="1" dirty="0"/>
          </a:p>
          <a:p>
            <a:pPr lvl="1">
              <a:spcBef>
                <a:spcPts val="600"/>
              </a:spcBef>
            </a:pPr>
            <a:r>
              <a:rPr lang="th-TH" b="1" dirty="0" smtClean="0"/>
              <a:t>จัด </a:t>
            </a:r>
            <a:r>
              <a:rPr lang="en-US" b="1" dirty="0" smtClean="0"/>
              <a:t>International Clay Works Workshop 2018 </a:t>
            </a:r>
            <a:r>
              <a:rPr lang="th-TH" b="1" dirty="0" smtClean="0"/>
              <a:t>และ </a:t>
            </a:r>
            <a:r>
              <a:rPr lang="en-US" b="1" dirty="0" smtClean="0"/>
              <a:t>2019</a:t>
            </a:r>
          </a:p>
          <a:p>
            <a:pPr lvl="1">
              <a:spcBef>
                <a:spcPts val="600"/>
              </a:spcBef>
            </a:pP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มีแผนการจัดประชุมวิชาการนานาชาติ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International Symposium on Art, Craft and Design </a:t>
            </a: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2019 </a:t>
            </a:r>
            <a:r>
              <a:rPr lang="th-TH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(เดือน</a:t>
            </a: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มิถุนายน 2562)</a:t>
            </a:r>
          </a:p>
          <a:p>
            <a:pPr lvl="1">
              <a:spcBef>
                <a:spcPts val="600"/>
              </a:spcBef>
            </a:pPr>
            <a:endParaRPr lang="en-US" b="1" dirty="0"/>
          </a:p>
          <a:p>
            <a:pPr marL="57150" indent="0">
              <a:spcBef>
                <a:spcPts val="600"/>
              </a:spcBef>
              <a:buNone/>
            </a:pPr>
            <a:endParaRPr lang="th-TH" b="1" dirty="0"/>
          </a:p>
          <a:p>
            <a:pPr marL="57150" indent="0">
              <a:spcBef>
                <a:spcPts val="600"/>
              </a:spcBef>
              <a:buNone/>
            </a:pPr>
            <a:endParaRPr lang="en-US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116631"/>
            <a:ext cx="7272808" cy="720081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17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ผลการดำเนินงานที่มีความก้าวหน้า </a:t>
            </a:r>
            <a:endParaRPr lang="en-US" sz="3600" dirty="0">
              <a:solidFill>
                <a:srgbClr val="0176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LPAKORN70yr" panose="02000500000000020004" pitchFamily="2" charset="-34"/>
              <a:cs typeface="SILPAKORN70yr" panose="02000500000000020004" pitchFamily="2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3"/>
            <a:ext cx="2412044" cy="367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 may contain: fire and tex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3" b="40808"/>
          <a:stretch/>
        </p:blipFill>
        <p:spPr bwMode="auto">
          <a:xfrm>
            <a:off x="1259632" y="2925340"/>
            <a:ext cx="2277069" cy="367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36" y="2852159"/>
            <a:ext cx="2699172" cy="38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2326</TotalTime>
  <Words>1654</Words>
  <Application>Microsoft Office PowerPoint</Application>
  <PresentationFormat>On-screen Show (4:3)</PresentationFormat>
  <Paragraphs>153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ชุดรูปแบบของ Office</vt:lpstr>
      <vt:lpstr> สรุปข้อมูลตามแผนพัฒนา มหาวิทยาลัยศิลปากร พ.ศ. 2560-2564  ผลการดำเนินการที่มีความก้าวหน้า และเรื่องสำคัญที่ควรเร่งดำเนินการ</vt:lpstr>
      <vt:lpstr>แผนพัฒนามหาวิทยาลัยศิลปากร  ปี 2560 – 2564  </vt:lpstr>
      <vt:lpstr>ผลการดำเนินงานที่มีความก้าวหน้า  ในช่วงประจำปีงบประมาณ พ.ศ. 2560-2561 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ผลการดำเนินงานที่มีความก้าวหน้า 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เรื่องสำคัญที่ควรเร่งดำเนินการ</vt:lpstr>
      <vt:lpstr>ขอบคุณครับ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ทิศทางวิชาการและแนวคิดการเปิดหลักสูตร dual program</dc:title>
  <dc:creator>TOSHIBA</dc:creator>
  <cp:lastModifiedBy>jang</cp:lastModifiedBy>
  <cp:revision>138</cp:revision>
  <cp:lastPrinted>2017-07-19T12:59:43Z</cp:lastPrinted>
  <dcterms:created xsi:type="dcterms:W3CDTF">2017-06-17T01:00:41Z</dcterms:created>
  <dcterms:modified xsi:type="dcterms:W3CDTF">2019-01-04T02:07:39Z</dcterms:modified>
</cp:coreProperties>
</file>